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A4E6"/>
    <a:srgbClr val="E3DFAF"/>
    <a:srgbClr val="C2BD80"/>
    <a:srgbClr val="C3D1EB"/>
    <a:srgbClr val="DFE7F5"/>
    <a:srgbClr val="798F7A"/>
    <a:srgbClr val="FFFFFF"/>
    <a:srgbClr val="F7CDCF"/>
    <a:srgbClr val="E2E2E2"/>
    <a:srgbClr val="E2B3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950" y="-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F670EE-2F9D-4DF4-877E-A17901C33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8B9DEF-5478-4859-89E3-40039191B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2D49827-CA07-40B8-B60D-2D2A0E65B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8AD0D05-470B-4208-B5C4-B071BEE98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3038FD6-E932-4D91-A7D3-A381AB21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735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263F42-3CF4-4974-B55E-B43AF9F5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3EBB19F-D6BE-4281-8DDB-7867B99B7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87A6BBA-B123-4853-823E-5C260FFB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AE17A0-07B0-4971-83C6-83C68018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CF7530-0230-4719-97C0-7D06631CE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16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58ACE76-D46F-46E6-A3D6-793EEA20C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513A30-122B-42A4-9A36-5F3688E52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04692D-669F-4691-91C7-4047CD38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928E62-BEF1-437F-893E-A27A497C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055431-85DE-4021-BAA9-786D9CFF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60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F71749-2E9A-4D54-A608-8206D5753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812266C-D00C-4F26-A783-AD3D4D341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7E939D-20DD-4B0A-9850-722FBFDD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72A5AD-8D54-4002-ADA1-B8455AC7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A62C506-C5E4-4EA4-87C4-128CE7CB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014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AF0634-613D-4C7A-9EE8-E405B1B06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5E654E2-18FE-4F2A-8F8F-3B79BE13B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87D4722-DE0F-4AF1-B974-AEEE091E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D29116-1FCB-4B57-9307-82F7C627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C22CB6-A1F1-4846-9C6C-66CBBFBA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740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C60155-A8B8-42B8-A879-27F62C38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041056-3AB4-4BD7-B0F4-FF799A8B7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407470F-7CA3-4706-9E6C-95626ECC8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7D64A28-F2EB-4D84-8D44-89693F2C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8483E9D-B273-4525-8963-93663F91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8CF8543-16B7-4B3F-A181-C4132BAF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322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58EB7E-B7E8-477B-B910-2FB051BA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0ED2BF-A861-4745-B1E8-AEA49CDE5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C704D60-A11B-4EAD-8D94-24BF8425C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3D81F17-0CD5-4297-B701-4805B07BA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E1C680F7-71DD-4D85-AB3E-E77A97D9D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26D2B0D-6BC6-4FEB-8C27-993B1C36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14C4AED0-C06B-4FAC-9E84-046EACF2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DE7C76F-F208-44BB-83E3-474F360F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738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405A72-612C-4AD8-9C8B-540C9688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BD5A6D1-87D7-4E44-AE6F-A0BE68FC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4EBFE12-82AC-4CD5-B7B1-DFDF9990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4A396CA-4F8B-4A47-BEB8-50583A17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032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8C11DDF-8B9C-46EB-9F5C-E2B09DA6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B185B1D-D8F9-4E88-8A78-8C0C2436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3126656-47E5-4EDB-8F42-0D7E244D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227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6EF9FE-664A-4199-8759-A6EC19D48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575765E-3E15-4F16-B075-2E430993E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DE73802-1782-4B7B-B4D5-170362F61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B84D9EE-7AF0-41E2-80AE-737539E75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4099E8-45B3-44BC-A111-A76D23B1A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499B9FA-0491-444E-8207-5AC9919E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460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68C8917-D781-4729-87E5-64EDB3CAB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0B477F7-1B2D-4014-A2CD-DEF1B8998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2D46FC0-E9B1-48C8-BDA5-B0D33FB6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73D8C75-2AB4-478C-967A-EC86B434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C11F537-2A47-4DCA-8D47-788EA290D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50B82C-994B-4B3E-96E6-0B4215F53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230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F9ADEC-5AEC-43AE-88FC-AFF2BB6C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8BAD893-2F8B-478D-BE49-9841C603A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893937E-74B3-4629-BDF6-85AA79675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ABE2B-EAC2-4841-B3A5-06039120D9AF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3C232C-A954-461C-8DD8-C225766C3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92C6701-6658-42CC-85AC-0E2358543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CB98F-414A-4C59-8F8A-FC32A247D4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428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09600"/>
            <a:ext cx="12191999" cy="5402124"/>
          </a:xfrm>
        </p:spPr>
        <p:txBody>
          <a:bodyPr>
            <a:noAutofit/>
          </a:bodyPr>
          <a:lstStyle/>
          <a:p>
            <a:r>
              <a:rPr lang="ru-RU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деятельности 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образовательной организации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деструктивного поведения несовершеннолетних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Венцкене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Т.Л., заместитель директора 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МОУ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Хазанская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453ADFDC-2294-479B-998D-0A9B2C3BB643}"/>
              </a:ext>
            </a:extLst>
          </p:cNvPr>
          <p:cNvSpPr txBox="1">
            <a:spLocks/>
          </p:cNvSpPr>
          <p:nvPr/>
        </p:nvSpPr>
        <p:spPr>
          <a:xfrm>
            <a:off x="1524000" y="41620"/>
            <a:ext cx="9144000" cy="567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Хазанская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9AF6F06-0E3E-4D26-8314-4DA77FAB11A9}"/>
              </a:ext>
            </a:extLst>
          </p:cNvPr>
          <p:cNvSpPr txBox="1">
            <a:spLocks/>
          </p:cNvSpPr>
          <p:nvPr/>
        </p:nvSpPr>
        <p:spPr>
          <a:xfrm>
            <a:off x="-13252" y="6090201"/>
            <a:ext cx="12205252" cy="567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585682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  <a:solidFill>
            <a:srgbClr val="E3DFAF"/>
          </a:solidFill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931" y="-41620"/>
            <a:ext cx="11752289" cy="6858000"/>
          </a:xfrm>
        </p:spPr>
        <p:txBody>
          <a:bodyPr>
            <a:noAutofit/>
          </a:bodyPr>
          <a:lstStyle/>
          <a:p>
            <a:pPr algn="l">
              <a:lnSpc>
                <a:spcPts val="3140"/>
              </a:lnSpc>
              <a:spcAft>
                <a:spcPts val="800"/>
              </a:spcAft>
            </a:pP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вторичной профилактики:</a:t>
            </a:r>
            <a:b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углубленная диагностика отдельных категорий обучающихся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психолого-педагогического консилиума (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профилактики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принятия решения о необходимости внутришкольного                     	                        учета (ВШУ)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составляется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	 		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индивидуальной профилактической работы (ИПР). 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обследование бытовых  условий жизни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совместные рейды с представителями КДН, либо с инспектором ОПДН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банка данных обучающихся, состоящих на всех видах учета, проблемных и неблагополучных  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семей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иная работа СПС (социальный педагог  и психолог отслеживают и корректируют  взаимодействие с учителями, советник директора по воспитанию вместе с классным руководителем проводят воспитательно-профилактическую работу,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развивающе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коррекционная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работа проводится психологом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штаба воспитательной работы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832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0"/>
            <a:duotone>
              <a:prstClr val="black"/>
              <a:srgbClr val="D5A4E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  <a:solidFill>
            <a:srgbClr val="E3DFAF"/>
          </a:solidFill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931" y="929386"/>
            <a:ext cx="11752289" cy="6340839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третичной профилактики:</a:t>
            </a:r>
            <a:b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постановка на учет в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ОПДН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в рамках плана совместных профилактических мероприятий с МОУ по усилению правового воспитания и предупреждения правонарушений среди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индивидуальной профилактической работы в соответствии с планом ( в т.ч. в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отношении родителей (законных представителей) несовершеннолетних, если они не исполняют свои обязанности по их воспитанию, обучению и (или) содержанию и (или) отрицательно влияют на их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поведение,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либо жестоко обращаются с ними)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к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оррекционно-развивающая работа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педагога-психолога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рамках ИПР;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воспитательно-просветительская работа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социального педагога;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классного руководителя;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советник директора по воспитанию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организует внеурочную 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внеучебную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деятельность.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77303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3117954"/>
            <a:ext cx="11807687" cy="4227227"/>
          </a:xfrm>
        </p:spPr>
        <p:txBody>
          <a:bodyPr>
            <a:noAutofit/>
          </a:bodyPr>
          <a:lstStyle/>
          <a:p>
            <a:pPr marL="76835" marR="79375" algn="l">
              <a:spcBef>
                <a:spcPts val="3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ПРИМЕРНЫЙ П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b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ЕНЬ</a:t>
            </a:r>
            <a:r>
              <a:rPr lang="ru-RU" sz="28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8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8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АВОВОЙ</a:t>
            </a:r>
            <a:r>
              <a:rPr lang="ru-RU" sz="28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8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ОЧЕЙ 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АЦИИ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</a:t>
            </a:r>
            <a:r>
              <a:rPr lang="ru-RU" sz="28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ИСТОВ СО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ЬНО-ПСИХО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ИЧЕСКОЙ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</a:t>
            </a:r>
            <a:r>
              <a:rPr lang="ru-RU" sz="28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8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</a:t>
            </a:r>
            <a:r>
              <a:rPr lang="en-US" sz="2800" b="1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spc="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800" b="1" spc="-1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2800" b="1" spc="5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лакти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en-US" sz="28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ОУ.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овки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28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8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Ход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ят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en-US" sz="2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en-US" sz="28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en-US" sz="2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Пригл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8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8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8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F6C41E3-6F0A-4C9A-A615-2D8A9B3FB966}"/>
              </a:ext>
            </a:extLst>
          </p:cNvPr>
          <p:cNvSpPr/>
          <p:nvPr/>
        </p:nvSpPr>
        <p:spPr>
          <a:xfrm>
            <a:off x="1247584" y="-41620"/>
            <a:ext cx="9367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методическую копилку ОО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871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3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1364109"/>
            <a:ext cx="11807687" cy="5606323"/>
          </a:xfrm>
        </p:spPr>
        <p:txBody>
          <a:bodyPr>
            <a:noAutofit/>
          </a:bodyPr>
          <a:lstStyle/>
          <a:p>
            <a:pPr marL="295910" algn="l">
              <a:spcBef>
                <a:spcPts val="25"/>
              </a:spcBef>
              <a:spcAft>
                <a:spcPts val="0"/>
              </a:spcAft>
            </a:pPr>
            <a:r>
              <a:rPr lang="en-US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</a:t>
            </a:r>
            <a:r>
              <a:rPr lang="ru-RU" sz="2700" b="1" spc="2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ru-RU" sz="27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7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7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sz="27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 СО</a:t>
            </a:r>
            <a:r>
              <a:rPr lang="ru-RU" sz="27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ЬНО-ПСИХО</a:t>
            </a:r>
            <a:r>
              <a:rPr lang="ru-RU" sz="27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7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ИЧЕСКОЙ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</a:t>
            </a:r>
            <a:r>
              <a:rPr lang="ru-RU" sz="27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7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7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ОО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ьно-психо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7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ической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ы.</a:t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СПС в 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СПС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spc="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жбы</a:t>
            </a:r>
            <a:r>
              <a:rPr lang="en-US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олог</a:t>
            </a:r>
            <a:r>
              <a:rPr lang="en-US" sz="27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</a:t>
            </a:r>
            <a:r>
              <a:rPr lang="en-US" sz="27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нси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  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7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  </a:t>
            </a:r>
            <a:r>
              <a:rPr lang="en-US" sz="27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en-US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7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7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рош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дш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   </a:t>
            </a:r>
            <a:r>
              <a:rPr lang="en-US" sz="27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27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оллеги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7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</a:t>
            </a:r>
            <a:r>
              <a:rPr lang="en-US" sz="27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en-US" sz="27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700" spc="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7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7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Прото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олы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Пр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гог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7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7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7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7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700" spc="2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ПМ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</a:t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Инд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7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7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рта </a:t>
            </a:r>
            <a:r>
              <a:rPr lang="ru-RU" sz="27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рово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7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7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7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7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7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я.</a:t>
            </a:r>
            <a:b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61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3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1019339"/>
            <a:ext cx="11807687" cy="5606323"/>
          </a:xfrm>
        </p:spPr>
        <p:txBody>
          <a:bodyPr>
            <a:noAutofit/>
          </a:bodyPr>
          <a:lstStyle/>
          <a:p>
            <a:pPr marL="68580" algn="l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ШКОЛЬНОЙ МЕДИАЦИИ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примирения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(ШСП), о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ШСП.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службе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примирения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(ШСП).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восстановительных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конфликтных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Примирительный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ШСП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173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3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301" y="317500"/>
            <a:ext cx="11950700" cy="6223000"/>
          </a:xfrm>
        </p:spPr>
        <p:txBody>
          <a:bodyPr>
            <a:noAutofit/>
          </a:bodyPr>
          <a:lstStyle/>
          <a:p>
            <a:pPr marL="68580" algn="l">
              <a:lnSpc>
                <a:spcPts val="1800"/>
              </a:lnSpc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 П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400" b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ЛАК</a:t>
            </a:r>
            <a:r>
              <a:rPr lang="en-US" sz="24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</a:t>
            </a:r>
            <a:r>
              <a:rPr lang="en-US" sz="24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4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</a:t>
            </a: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орт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тоящ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я,</a:t>
            </a:r>
            <a:r>
              <a:rPr lang="ru-RU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 ж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обращ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с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ици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одро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   </a:t>
            </a:r>
            <a:r>
              <a:rPr lang="ru-RU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  </a:t>
            </a:r>
            <a:r>
              <a:rPr lang="ru-RU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  </a:t>
            </a:r>
            <a:r>
              <a:rPr lang="ru-RU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  </a:t>
            </a:r>
            <a:r>
              <a:rPr lang="ru-RU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  </a:t>
            </a:r>
            <a:r>
              <a:rPr lang="ru-RU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одро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sz="2000" spc="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ици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оты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гога</a:t>
            </a:r>
            <a:r>
              <a:rPr lang="en-US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олы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Н,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тором и др.)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en-US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</a:t>
            </a:r>
            <a:r>
              <a:rPr lang="en-US" sz="20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en-US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Акт </a:t>
            </a:r>
            <a:r>
              <a:rPr lang="ru-RU" sz="2000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бытовых </a:t>
            </a:r>
            <a:r>
              <a:rPr lang="ru-RU" sz="2000" spc="2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вий </a:t>
            </a:r>
            <a:r>
              <a:rPr lang="ru-RU" sz="2000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000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000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рш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 </a:t>
            </a:r>
            <a:r>
              <a:rPr lang="ru-RU" sz="2000" spc="2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р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План   </a:t>
            </a:r>
            <a:r>
              <a:rPr lang="ru-RU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  </a:t>
            </a:r>
            <a:r>
              <a:rPr lang="ru-RU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олог</a:t>
            </a:r>
            <a:r>
              <a:rPr lang="ru-RU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гог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  </a:t>
            </a:r>
            <a:r>
              <a:rPr lang="ru-RU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  </a:t>
            </a:r>
            <a:r>
              <a:rPr lang="ru-RU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  </a:t>
            </a:r>
            <a:r>
              <a:rPr lang="ru-RU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ым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ече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 в 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дд</a:t>
            </a:r>
            <a:r>
              <a:rPr lang="ru-RU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ое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Ме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0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тоящ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Н, СО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Информ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ое</a:t>
            </a:r>
            <a:r>
              <a:rPr lang="ru-RU" sz="20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ообщ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z="20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нк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/детей</a:t>
            </a:r>
            <a:r>
              <a:rPr lang="ru-RU" sz="20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ечи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Ад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рода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Порядок </a:t>
            </a:r>
            <a:r>
              <a:rPr lang="ru-RU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 </a:t>
            </a:r>
            <a:r>
              <a:rPr lang="ru-RU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ru-RU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</a:t>
            </a:r>
            <a:r>
              <a:rPr lang="ru-RU" sz="20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рот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лы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z="20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ято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2000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ощи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лообе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000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благопо</a:t>
            </a:r>
            <a:r>
              <a:rPr lang="en-US" sz="2000" spc="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-3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2000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аем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000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2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sz="2000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ие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ри</a:t>
            </a:r>
            <a:r>
              <a:rPr lang="ru-RU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80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061" y="410818"/>
            <a:ext cx="10164417" cy="6248400"/>
          </a:xfrm>
        </p:spPr>
        <p:txBody>
          <a:bodyPr>
            <a:noAutofit/>
          </a:bodyPr>
          <a:lstStyle/>
          <a:p>
            <a:pPr algn="just"/>
            <a:r>
              <a:rPr lang="ru-RU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(предупреждение) </a:t>
            </a:r>
            <a:r>
              <a:rPr lang="ru-RU" sz="45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 мер социально-психологического, медицинского и педагогического характера, направленных на предупреждение или устранение факторов , которые могут стать причиной негативного (отклоняющегося) поведения, действий и поступков человека.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Терминологический словарь справочник по 			психолого-педагогическим дисциплинам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51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791" y="567980"/>
            <a:ext cx="10164417" cy="624840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разрушительное поведение, отклоняющееся от  медицинских или психологических норм, приводящее к нарушению качества жизни человека, когнитивным искажениям, эмоциональным нарушениям;  вызывает социальную дезадаптацию личности, вплоть до её полной изоляции.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 </a:t>
            </a:r>
            <a:r>
              <a:rPr lang="ru-RU" sz="2800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Клейберг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,«Психология </a:t>
            </a:r>
            <a:r>
              <a:rPr lang="ru-RU" sz="2800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девиантного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поведения», учебник для вузов, 2016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371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3510455-5661-4B11-BED5-BA9022F38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1310E4E9-AFF4-47B2-86FF-513368AAC1CE}"/>
              </a:ext>
            </a:extLst>
          </p:cNvPr>
          <p:cNvSpPr/>
          <p:nvPr/>
        </p:nvSpPr>
        <p:spPr>
          <a:xfrm>
            <a:off x="4068417" y="2743200"/>
            <a:ext cx="3511826" cy="18891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285B58F-ABC6-4D17-8F67-5584B82E6AA4}"/>
              </a:ext>
            </a:extLst>
          </p:cNvPr>
          <p:cNvSpPr txBox="1"/>
          <p:nvPr/>
        </p:nvSpPr>
        <p:spPr>
          <a:xfrm>
            <a:off x="4187685" y="3063429"/>
            <a:ext cx="3246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</a:t>
            </a:r>
          </a:p>
        </p:txBody>
      </p:sp>
      <p:sp>
        <p:nvSpPr>
          <p:cNvPr id="7" name="Облачко с текстом: овальное 6">
            <a:extLst>
              <a:ext uri="{FF2B5EF4-FFF2-40B4-BE49-F238E27FC236}">
                <a16:creationId xmlns="" xmlns:a16="http://schemas.microsoft.com/office/drawing/2014/main" id="{56DAD06B-698C-4250-8F05-582029C97562}"/>
              </a:ext>
            </a:extLst>
          </p:cNvPr>
          <p:cNvSpPr/>
          <p:nvPr/>
        </p:nvSpPr>
        <p:spPr>
          <a:xfrm>
            <a:off x="2993322" y="371406"/>
            <a:ext cx="2400728" cy="1477419"/>
          </a:xfrm>
          <a:prstGeom prst="wedgeEllipseCallout">
            <a:avLst>
              <a:gd name="adj1" fmla="val 32417"/>
              <a:gd name="adj2" fmla="val 996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2356B8A-5AFB-42CA-B271-664CBBC4C7EB}"/>
              </a:ext>
            </a:extLst>
          </p:cNvPr>
          <p:cNvSpPr txBox="1"/>
          <p:nvPr/>
        </p:nvSpPr>
        <p:spPr>
          <a:xfrm>
            <a:off x="2760181" y="604817"/>
            <a:ext cx="28889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Плохая успеваемость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0FC87434-6638-49FE-A782-3DA78790F0AB}"/>
              </a:ext>
            </a:extLst>
          </p:cNvPr>
          <p:cNvGrpSpPr/>
          <p:nvPr/>
        </p:nvGrpSpPr>
        <p:grpSpPr>
          <a:xfrm>
            <a:off x="5450584" y="399520"/>
            <a:ext cx="2766387" cy="1193324"/>
            <a:chOff x="5559199" y="367750"/>
            <a:chExt cx="3511826" cy="1693656"/>
          </a:xfrm>
        </p:grpSpPr>
        <p:sp>
          <p:nvSpPr>
            <p:cNvPr id="10" name="Облачко с текстом: овальное 9">
              <a:extLst>
                <a:ext uri="{FF2B5EF4-FFF2-40B4-BE49-F238E27FC236}">
                  <a16:creationId xmlns="" xmlns:a16="http://schemas.microsoft.com/office/drawing/2014/main" id="{6C8B74A5-9030-41A4-88BA-06B90A0D7A9C}"/>
                </a:ext>
              </a:extLst>
            </p:cNvPr>
            <p:cNvSpPr/>
            <p:nvPr/>
          </p:nvSpPr>
          <p:spPr>
            <a:xfrm>
              <a:off x="5559199" y="367750"/>
              <a:ext cx="3511826" cy="1693656"/>
            </a:xfrm>
            <a:prstGeom prst="wedgeEllipseCallout">
              <a:avLst>
                <a:gd name="adj1" fmla="val -25357"/>
                <a:gd name="adj2" fmla="val 122973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1555BE8-EB90-42FA-ABC3-82BCB34A5BAA}"/>
                </a:ext>
              </a:extLst>
            </p:cNvPr>
            <p:cNvSpPr txBox="1"/>
            <p:nvPr/>
          </p:nvSpPr>
          <p:spPr>
            <a:xfrm>
              <a:off x="5780405" y="556596"/>
              <a:ext cx="32534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Акты жестокости</a:t>
              </a:r>
            </a:p>
          </p:txBody>
        </p:sp>
      </p:grpSp>
      <p:sp>
        <p:nvSpPr>
          <p:cNvPr id="14" name="Облачко с текстом: овальное 13">
            <a:extLst>
              <a:ext uri="{FF2B5EF4-FFF2-40B4-BE49-F238E27FC236}">
                <a16:creationId xmlns="" xmlns:a16="http://schemas.microsoft.com/office/drawing/2014/main" id="{7CA45039-3BF1-44BB-B35D-AB12DDA5C4D6}"/>
              </a:ext>
            </a:extLst>
          </p:cNvPr>
          <p:cNvSpPr/>
          <p:nvPr/>
        </p:nvSpPr>
        <p:spPr>
          <a:xfrm>
            <a:off x="86136" y="3501689"/>
            <a:ext cx="2895601" cy="1432056"/>
          </a:xfrm>
          <a:prstGeom prst="wedgeEllipseCallout">
            <a:avLst>
              <a:gd name="adj1" fmla="val 79244"/>
              <a:gd name="adj2" fmla="val -196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17410C3-9674-483E-BA08-B7221AFE8A4F}"/>
              </a:ext>
            </a:extLst>
          </p:cNvPr>
          <p:cNvSpPr txBox="1"/>
          <p:nvPr/>
        </p:nvSpPr>
        <p:spPr>
          <a:xfrm>
            <a:off x="86137" y="3731202"/>
            <a:ext cx="30231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</a:t>
            </a:r>
          </a:p>
        </p:txBody>
      </p:sp>
      <p:sp>
        <p:nvSpPr>
          <p:cNvPr id="16" name="Облачко с текстом: овальное 15">
            <a:extLst>
              <a:ext uri="{FF2B5EF4-FFF2-40B4-BE49-F238E27FC236}">
                <a16:creationId xmlns="" xmlns:a16="http://schemas.microsoft.com/office/drawing/2014/main" id="{109C1E03-3C27-4900-AC8E-035FB4837FB1}"/>
              </a:ext>
            </a:extLst>
          </p:cNvPr>
          <p:cNvSpPr/>
          <p:nvPr/>
        </p:nvSpPr>
        <p:spPr>
          <a:xfrm>
            <a:off x="8673550" y="1383234"/>
            <a:ext cx="3240155" cy="1351844"/>
          </a:xfrm>
          <a:prstGeom prst="wedgeEllipseCallout">
            <a:avLst>
              <a:gd name="adj1" fmla="val -84907"/>
              <a:gd name="adj2" fmla="val 5311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43BEFBC-A404-4066-8E5D-3678BB61868F}"/>
              </a:ext>
            </a:extLst>
          </p:cNvPr>
          <p:cNvSpPr txBox="1"/>
          <p:nvPr/>
        </p:nvSpPr>
        <p:spPr>
          <a:xfrm>
            <a:off x="8700053" y="1413853"/>
            <a:ext cx="3253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Ранний / незащищенный секс</a:t>
            </a:r>
          </a:p>
        </p:txBody>
      </p:sp>
      <p:sp>
        <p:nvSpPr>
          <p:cNvPr id="18" name="Облачко с текстом: овальное 17">
            <a:extLst>
              <a:ext uri="{FF2B5EF4-FFF2-40B4-BE49-F238E27FC236}">
                <a16:creationId xmlns="" xmlns:a16="http://schemas.microsoft.com/office/drawing/2014/main" id="{E775D515-25D4-4CC0-84A0-F7A56C40248A}"/>
              </a:ext>
            </a:extLst>
          </p:cNvPr>
          <p:cNvSpPr/>
          <p:nvPr/>
        </p:nvSpPr>
        <p:spPr>
          <a:xfrm>
            <a:off x="8312426" y="2941000"/>
            <a:ext cx="3511826" cy="1693656"/>
          </a:xfrm>
          <a:prstGeom prst="wedgeEllipseCallout">
            <a:avLst>
              <a:gd name="adj1" fmla="val -68303"/>
              <a:gd name="adj2" fmla="val -133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B48A54F-A8FF-4923-8E8D-6FC46FB18833}"/>
              </a:ext>
            </a:extLst>
          </p:cNvPr>
          <p:cNvSpPr txBox="1"/>
          <p:nvPr/>
        </p:nvSpPr>
        <p:spPr>
          <a:xfrm>
            <a:off x="8441633" y="3111157"/>
            <a:ext cx="3253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психических здоровьем</a:t>
            </a:r>
          </a:p>
        </p:txBody>
      </p:sp>
      <p:sp>
        <p:nvSpPr>
          <p:cNvPr id="20" name="Облачко с текстом: овальное 19">
            <a:extLst>
              <a:ext uri="{FF2B5EF4-FFF2-40B4-BE49-F238E27FC236}">
                <a16:creationId xmlns="" xmlns:a16="http://schemas.microsoft.com/office/drawing/2014/main" id="{BF087D0F-3378-4B7A-8525-C547FB37E4BC}"/>
              </a:ext>
            </a:extLst>
          </p:cNvPr>
          <p:cNvSpPr/>
          <p:nvPr/>
        </p:nvSpPr>
        <p:spPr>
          <a:xfrm>
            <a:off x="5615612" y="4947206"/>
            <a:ext cx="3057937" cy="1422807"/>
          </a:xfrm>
          <a:prstGeom prst="wedgeEllipseCallout">
            <a:avLst>
              <a:gd name="adj1" fmla="val -16900"/>
              <a:gd name="adj2" fmla="val -720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5E60FDE-F28F-467C-9AF6-4F0D23B97CBA}"/>
              </a:ext>
            </a:extLst>
          </p:cNvPr>
          <p:cNvSpPr txBox="1"/>
          <p:nvPr/>
        </p:nvSpPr>
        <p:spPr>
          <a:xfrm>
            <a:off x="5517874" y="5175433"/>
            <a:ext cx="325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Суицидальные попытки</a:t>
            </a:r>
          </a:p>
        </p:txBody>
      </p:sp>
      <p:sp>
        <p:nvSpPr>
          <p:cNvPr id="22" name="Облачко с текстом: овальное 21">
            <a:extLst>
              <a:ext uri="{FF2B5EF4-FFF2-40B4-BE49-F238E27FC236}">
                <a16:creationId xmlns="" xmlns:a16="http://schemas.microsoft.com/office/drawing/2014/main" id="{93628953-4F90-4D7E-94DA-1667E14768D4}"/>
              </a:ext>
            </a:extLst>
          </p:cNvPr>
          <p:cNvSpPr/>
          <p:nvPr/>
        </p:nvSpPr>
        <p:spPr>
          <a:xfrm>
            <a:off x="2597429" y="4963276"/>
            <a:ext cx="2985047" cy="1200329"/>
          </a:xfrm>
          <a:prstGeom prst="wedgeEllipseCallout">
            <a:avLst>
              <a:gd name="adj1" fmla="val 35959"/>
              <a:gd name="adj2" fmla="val -735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8A0BEB4-6B86-4906-9F3C-CB2F04D2B908}"/>
              </a:ext>
            </a:extLst>
          </p:cNvPr>
          <p:cNvSpPr txBox="1"/>
          <p:nvPr/>
        </p:nvSpPr>
        <p:spPr>
          <a:xfrm>
            <a:off x="2255350" y="5212417"/>
            <a:ext cx="32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 </a:t>
            </a:r>
          </a:p>
        </p:txBody>
      </p:sp>
      <p:sp>
        <p:nvSpPr>
          <p:cNvPr id="24" name="Облачко с текстом: овальное 23">
            <a:extLst>
              <a:ext uri="{FF2B5EF4-FFF2-40B4-BE49-F238E27FC236}">
                <a16:creationId xmlns="" xmlns:a16="http://schemas.microsoft.com/office/drawing/2014/main" id="{11BB5BE4-625D-4FD3-A23B-698E6DEE12D3}"/>
              </a:ext>
            </a:extLst>
          </p:cNvPr>
          <p:cNvSpPr/>
          <p:nvPr/>
        </p:nvSpPr>
        <p:spPr>
          <a:xfrm>
            <a:off x="86138" y="1889558"/>
            <a:ext cx="2968486" cy="1492187"/>
          </a:xfrm>
          <a:prstGeom prst="wedgeEllipseCallout">
            <a:avLst>
              <a:gd name="adj1" fmla="val 79998"/>
              <a:gd name="adj2" fmla="val 562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4FCCA8F-7101-41DA-8B10-DB1A9768D61A}"/>
              </a:ext>
            </a:extLst>
          </p:cNvPr>
          <p:cNvSpPr txBox="1"/>
          <p:nvPr/>
        </p:nvSpPr>
        <p:spPr>
          <a:xfrm>
            <a:off x="-129211" y="2107855"/>
            <a:ext cx="325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социальных норм</a:t>
            </a:r>
          </a:p>
        </p:txBody>
      </p:sp>
      <p:sp>
        <p:nvSpPr>
          <p:cNvPr id="26" name="Облачко с текстом: овальное 25">
            <a:extLst>
              <a:ext uri="{FF2B5EF4-FFF2-40B4-BE49-F238E27FC236}">
                <a16:creationId xmlns="" xmlns:a16="http://schemas.microsoft.com/office/drawing/2014/main" id="{44A473CE-4E8D-43F1-90EA-C4109EBD86AC}"/>
              </a:ext>
            </a:extLst>
          </p:cNvPr>
          <p:cNvSpPr/>
          <p:nvPr/>
        </p:nvSpPr>
        <p:spPr>
          <a:xfrm>
            <a:off x="8163342" y="86969"/>
            <a:ext cx="3405809" cy="1116343"/>
          </a:xfrm>
          <a:prstGeom prst="wedgeEllipseCallout">
            <a:avLst>
              <a:gd name="adj1" fmla="val -86801"/>
              <a:gd name="adj2" fmla="val 17205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F3ADA21-3905-408B-8D0B-16482A7739BA}"/>
              </a:ext>
            </a:extLst>
          </p:cNvPr>
          <p:cNvSpPr txBox="1"/>
          <p:nvPr/>
        </p:nvSpPr>
        <p:spPr>
          <a:xfrm>
            <a:off x="8290367" y="333178"/>
            <a:ext cx="32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самооценка</a:t>
            </a:r>
          </a:p>
        </p:txBody>
      </p:sp>
      <p:sp>
        <p:nvSpPr>
          <p:cNvPr id="28" name="Облачко с текстом: овальное 27">
            <a:extLst>
              <a:ext uri="{FF2B5EF4-FFF2-40B4-BE49-F238E27FC236}">
                <a16:creationId xmlns="" xmlns:a16="http://schemas.microsoft.com/office/drawing/2014/main" id="{60988260-351A-4D0F-AC11-46D4F01617B1}"/>
              </a:ext>
            </a:extLst>
          </p:cNvPr>
          <p:cNvSpPr/>
          <p:nvPr/>
        </p:nvSpPr>
        <p:spPr>
          <a:xfrm>
            <a:off x="44716" y="78842"/>
            <a:ext cx="2903890" cy="1682498"/>
          </a:xfrm>
          <a:prstGeom prst="wedgeEllipseCallout">
            <a:avLst>
              <a:gd name="adj1" fmla="val 95093"/>
              <a:gd name="adj2" fmla="val 1250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9FFE025-74D0-49B9-999D-FCD4A9F75D40}"/>
              </a:ext>
            </a:extLst>
          </p:cNvPr>
          <p:cNvSpPr txBox="1"/>
          <p:nvPr/>
        </p:nvSpPr>
        <p:spPr>
          <a:xfrm>
            <a:off x="-82834" y="239227"/>
            <a:ext cx="3137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во взаимоотношениях с людьми</a:t>
            </a:r>
          </a:p>
        </p:txBody>
      </p:sp>
      <p:sp>
        <p:nvSpPr>
          <p:cNvPr id="30" name="Облачко с текстом: овальное 29">
            <a:extLst>
              <a:ext uri="{FF2B5EF4-FFF2-40B4-BE49-F238E27FC236}">
                <a16:creationId xmlns="" xmlns:a16="http://schemas.microsoft.com/office/drawing/2014/main" id="{A3DA4C99-50EA-425A-BDA9-89EADE40330D}"/>
              </a:ext>
            </a:extLst>
          </p:cNvPr>
          <p:cNvSpPr/>
          <p:nvPr/>
        </p:nvSpPr>
        <p:spPr>
          <a:xfrm>
            <a:off x="44716" y="5256419"/>
            <a:ext cx="2645476" cy="1492312"/>
          </a:xfrm>
          <a:prstGeom prst="wedgeEllipseCallout">
            <a:avLst>
              <a:gd name="adj1" fmla="val 96943"/>
              <a:gd name="adj2" fmla="val -125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A75DABF-2A48-4AB2-BF74-CE70D79CBB95}"/>
              </a:ext>
            </a:extLst>
          </p:cNvPr>
          <p:cNvSpPr txBox="1"/>
          <p:nvPr/>
        </p:nvSpPr>
        <p:spPr>
          <a:xfrm>
            <a:off x="0" y="5561144"/>
            <a:ext cx="276018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Неспособность преодолевать стресс</a:t>
            </a:r>
          </a:p>
        </p:txBody>
      </p:sp>
      <p:sp>
        <p:nvSpPr>
          <p:cNvPr id="32" name="Облачко с текстом: овальное 31">
            <a:extLst>
              <a:ext uri="{FF2B5EF4-FFF2-40B4-BE49-F238E27FC236}">
                <a16:creationId xmlns="" xmlns:a16="http://schemas.microsoft.com/office/drawing/2014/main" id="{C27E5AC7-D755-40F6-9185-5A8023E60623}"/>
              </a:ext>
            </a:extLst>
          </p:cNvPr>
          <p:cNvSpPr/>
          <p:nvPr/>
        </p:nvSpPr>
        <p:spPr>
          <a:xfrm>
            <a:off x="8965100" y="4992656"/>
            <a:ext cx="3200396" cy="1546019"/>
          </a:xfrm>
          <a:prstGeom prst="wedgeEllipseCallout">
            <a:avLst>
              <a:gd name="adj1" fmla="val -97287"/>
              <a:gd name="adj2" fmla="val -923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C2F2538B-004D-4664-8697-16B66DC74B2E}"/>
              </a:ext>
            </a:extLst>
          </p:cNvPr>
          <p:cNvSpPr txBox="1"/>
          <p:nvPr/>
        </p:nvSpPr>
        <p:spPr>
          <a:xfrm>
            <a:off x="9021423" y="5080387"/>
            <a:ext cx="3253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эмоционального характера</a:t>
            </a:r>
          </a:p>
        </p:txBody>
      </p:sp>
    </p:spTree>
    <p:extLst>
      <p:ext uri="{BB962C8B-B14F-4D97-AF65-F5344CB8AC3E}">
        <p14:creationId xmlns="" xmlns:p14="http://schemas.microsoft.com/office/powerpoint/2010/main" val="212777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791" y="567980"/>
            <a:ext cx="10164417" cy="624840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профилактической работы: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потенциально возможных ситуаций, связанных с разрушительным поведением, а также создание благоприятного психологического  климата в школе, повышение грамотности педагогов, родителей и учащихся в области профилактики.</a:t>
            </a:r>
            <a:b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956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3510455-5661-4B11-BED5-BA9022F38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4" name="Равнобедренный треугольник 3">
            <a:extLst>
              <a:ext uri="{FF2B5EF4-FFF2-40B4-BE49-F238E27FC236}">
                <a16:creationId xmlns="" xmlns:a16="http://schemas.microsoft.com/office/drawing/2014/main" id="{9CCC9B06-203E-4A64-A9B3-B5F785282468}"/>
              </a:ext>
            </a:extLst>
          </p:cNvPr>
          <p:cNvSpPr/>
          <p:nvPr/>
        </p:nvSpPr>
        <p:spPr>
          <a:xfrm>
            <a:off x="-732181" y="669235"/>
            <a:ext cx="5989982" cy="6188765"/>
          </a:xfrm>
          <a:prstGeom prst="triangle">
            <a:avLst/>
          </a:prstGeom>
          <a:solidFill>
            <a:srgbClr val="F7CD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низ 6">
            <a:extLst>
              <a:ext uri="{FF2B5EF4-FFF2-40B4-BE49-F238E27FC236}">
                <a16:creationId xmlns="" xmlns:a16="http://schemas.microsoft.com/office/drawing/2014/main" id="{B059B642-ED18-4CE0-9AD3-33D841133D27}"/>
              </a:ext>
            </a:extLst>
          </p:cNvPr>
          <p:cNvSpPr/>
          <p:nvPr/>
        </p:nvSpPr>
        <p:spPr>
          <a:xfrm>
            <a:off x="715617" y="205409"/>
            <a:ext cx="10840279" cy="1172817"/>
          </a:xfrm>
          <a:prstGeom prst="downArrow">
            <a:avLst>
              <a:gd name="adj1" fmla="val 74939"/>
              <a:gd name="adj2" fmla="val 50000"/>
            </a:avLst>
          </a:prstGeom>
          <a:gradFill flip="none" rotWithShape="1">
            <a:gsLst>
              <a:gs pos="0">
                <a:srgbClr val="E2B3F7">
                  <a:shade val="30000"/>
                  <a:satMod val="115000"/>
                </a:srgbClr>
              </a:gs>
              <a:gs pos="50000">
                <a:srgbClr val="E2B3F7">
                  <a:shade val="67500"/>
                  <a:satMod val="115000"/>
                </a:srgbClr>
              </a:gs>
              <a:gs pos="100000">
                <a:srgbClr val="E2B3F7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4A7763D-24A7-4E2A-BB71-C607A9768A19}"/>
              </a:ext>
            </a:extLst>
          </p:cNvPr>
          <p:cNvSpPr txBox="1"/>
          <p:nvPr/>
        </p:nvSpPr>
        <p:spPr>
          <a:xfrm>
            <a:off x="2133600" y="291496"/>
            <a:ext cx="8083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профилактической работы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2F3953EA-9959-441C-8D90-F5ACA4EA96CD}"/>
              </a:ext>
            </a:extLst>
          </p:cNvPr>
          <p:cNvSpPr/>
          <p:nvPr/>
        </p:nvSpPr>
        <p:spPr>
          <a:xfrm>
            <a:off x="3843130" y="1442597"/>
            <a:ext cx="7374835" cy="86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423ED43-A31E-4829-98F0-9D17C811FC4A}"/>
              </a:ext>
            </a:extLst>
          </p:cNvPr>
          <p:cNvSpPr txBox="1"/>
          <p:nvPr/>
        </p:nvSpPr>
        <p:spPr>
          <a:xfrm>
            <a:off x="4399725" y="1488907"/>
            <a:ext cx="6692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Ранние выявления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признаками деструктивного поведения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03DCD0F1-5E10-48C4-97DE-121FB7A15AAF}"/>
              </a:ext>
            </a:extLst>
          </p:cNvPr>
          <p:cNvSpPr/>
          <p:nvPr/>
        </p:nvSpPr>
        <p:spPr>
          <a:xfrm>
            <a:off x="3843130" y="2423157"/>
            <a:ext cx="7407966" cy="1172817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4850442-554C-408E-A20B-4F8BB20223C2}"/>
              </a:ext>
            </a:extLst>
          </p:cNvPr>
          <p:cNvSpPr txBox="1"/>
          <p:nvPr/>
        </p:nvSpPr>
        <p:spPr>
          <a:xfrm>
            <a:off x="4462673" y="2448828"/>
            <a:ext cx="6496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эффективной профилактики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деструктивных форм поведения несовершеннолетних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D0C357C4-CE0C-4943-B598-FDE6DB8F5F33}"/>
              </a:ext>
            </a:extLst>
          </p:cNvPr>
          <p:cNvSpPr/>
          <p:nvPr/>
        </p:nvSpPr>
        <p:spPr>
          <a:xfrm>
            <a:off x="3843130" y="3711448"/>
            <a:ext cx="7401337" cy="86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D5D50B6F-5C39-4187-AA73-43F80332A6C9}"/>
              </a:ext>
            </a:extLst>
          </p:cNvPr>
          <p:cNvSpPr/>
          <p:nvPr/>
        </p:nvSpPr>
        <p:spPr>
          <a:xfrm>
            <a:off x="3849759" y="4665533"/>
            <a:ext cx="7401337" cy="11728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40BCC8CE-8790-4249-AEC9-1DEC2E59EAF5}"/>
              </a:ext>
            </a:extLst>
          </p:cNvPr>
          <p:cNvSpPr/>
          <p:nvPr/>
        </p:nvSpPr>
        <p:spPr>
          <a:xfrm>
            <a:off x="3849759" y="5971193"/>
            <a:ext cx="7401337" cy="5423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22AA459-3030-4CC4-8AA7-B15C647021D2}"/>
              </a:ext>
            </a:extLst>
          </p:cNvPr>
          <p:cNvSpPr txBox="1"/>
          <p:nvPr/>
        </p:nvSpPr>
        <p:spPr>
          <a:xfrm>
            <a:off x="4462673" y="3736956"/>
            <a:ext cx="6629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профилактики деструктивного поведения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A23CAE31-FEDC-4141-AD80-27DB352EED25}"/>
              </a:ext>
            </a:extLst>
          </p:cNvPr>
          <p:cNvSpPr txBox="1"/>
          <p:nvPr/>
        </p:nvSpPr>
        <p:spPr>
          <a:xfrm>
            <a:off x="3690735" y="4646780"/>
            <a:ext cx="7401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 психолого-медико-социальной помощи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 признаками деструктивного поведения и их семьям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B4DBC2E-1DE3-4DCA-8894-D8526C52BDEF}"/>
              </a:ext>
            </a:extLst>
          </p:cNvPr>
          <p:cNvSpPr txBox="1"/>
          <p:nvPr/>
        </p:nvSpPr>
        <p:spPr>
          <a:xfrm>
            <a:off x="4399726" y="5958157"/>
            <a:ext cx="6785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профилактической работы</a:t>
            </a:r>
          </a:p>
        </p:txBody>
      </p:sp>
    </p:spTree>
    <p:extLst>
      <p:ext uri="{BB962C8B-B14F-4D97-AF65-F5344CB8AC3E}">
        <p14:creationId xmlns="" xmlns:p14="http://schemas.microsoft.com/office/powerpoint/2010/main" val="242143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-145774"/>
            <a:ext cx="11807687" cy="6962154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нормативно-правовые документы по профилактике</a:t>
            </a:r>
            <a:b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Конституция РФ;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Федеральный закон «Об образовании»;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Конвенция о правах ребенка;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Федеральный закон от 23 июня 2016 г. № 182-ФЗ «Об основах системы профилактики правонарушений в Российской Федерации»;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Федеральный закон от 24 июня 1999 г. № 120 «Об основах системы профилактики безнадзорности и правонарушений несовершеннолетних»;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Федеральный закон от 29.12.2010 № 436-ФЗ «О защите детей от информации, причиняющей вред их здоровью и развитию»;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Концепция развития системы профилактики безнадзорности и правонарушений несовершеннолетних на период до 2025 года (распоряжение Правительства Российской Федерации от 22 марта 2017 г. № 520-р в ред. распоряжения Правительства РФ от 18.03.2021 № 656-р);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Стратегии национальной безопасности Российской Федерации, утвержденной Указом Президента Российской Федерации от 31 декабря 2015 г. № 683;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Стратегии развития воспитания в Российской Федерации на период до 2025 года, утвержденной распоряжением Правительства Российской Федерации от 29 мая 2015 г.    № 996-р.</a:t>
            </a:r>
          </a:p>
        </p:txBody>
      </p:sp>
    </p:spTree>
    <p:extLst>
      <p:ext uri="{BB962C8B-B14F-4D97-AF65-F5344CB8AC3E}">
        <p14:creationId xmlns="" xmlns:p14="http://schemas.microsoft.com/office/powerpoint/2010/main" val="246582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5A73C17A-9C33-4D5F-BAFA-99C37BDD9403}"/>
              </a:ext>
            </a:extLst>
          </p:cNvPr>
          <p:cNvSpPr/>
          <p:nvPr/>
        </p:nvSpPr>
        <p:spPr>
          <a:xfrm>
            <a:off x="265043" y="161540"/>
            <a:ext cx="11608905" cy="859528"/>
          </a:xfrm>
          <a:prstGeom prst="roundRect">
            <a:avLst/>
          </a:prstGeom>
          <a:gradFill flip="none" rotWithShape="1">
            <a:gsLst>
              <a:gs pos="0">
                <a:srgbClr val="798F7A">
                  <a:tint val="66000"/>
                  <a:satMod val="160000"/>
                </a:srgbClr>
              </a:gs>
              <a:gs pos="50000">
                <a:srgbClr val="798F7A">
                  <a:tint val="44500"/>
                  <a:satMod val="160000"/>
                </a:srgbClr>
              </a:gs>
              <a:gs pos="100000">
                <a:srgbClr val="798F7A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97A01ED1-F0BC-47B6-8053-386815E8F4C1}"/>
              </a:ext>
            </a:extLst>
          </p:cNvPr>
          <p:cNvSpPr/>
          <p:nvPr/>
        </p:nvSpPr>
        <p:spPr>
          <a:xfrm>
            <a:off x="4890053" y="1510748"/>
            <a:ext cx="6573078" cy="1378226"/>
          </a:xfrm>
          <a:prstGeom prst="roundRect">
            <a:avLst/>
          </a:prstGeom>
          <a:solidFill>
            <a:srgbClr val="E3DF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5AAC3281-AD2E-4139-8BFC-4AAC2D736030}"/>
              </a:ext>
            </a:extLst>
          </p:cNvPr>
          <p:cNvSpPr/>
          <p:nvPr/>
        </p:nvSpPr>
        <p:spPr>
          <a:xfrm>
            <a:off x="4890053" y="3169651"/>
            <a:ext cx="6573078" cy="1512972"/>
          </a:xfrm>
          <a:prstGeom prst="roundRect">
            <a:avLst/>
          </a:prstGeom>
          <a:gradFill flip="none" rotWithShape="1">
            <a:gsLst>
              <a:gs pos="0">
                <a:srgbClr val="C3D1EB">
                  <a:shade val="30000"/>
                  <a:satMod val="115000"/>
                </a:srgbClr>
              </a:gs>
              <a:gs pos="50000">
                <a:srgbClr val="C3D1EB">
                  <a:shade val="67500"/>
                  <a:satMod val="115000"/>
                </a:srgbClr>
              </a:gs>
              <a:gs pos="100000">
                <a:srgbClr val="C3D1EB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87305AB1-C07C-4642-874E-B3FA099930D1}"/>
              </a:ext>
            </a:extLst>
          </p:cNvPr>
          <p:cNvSpPr/>
          <p:nvPr/>
        </p:nvSpPr>
        <p:spPr>
          <a:xfrm>
            <a:off x="4890053" y="4865254"/>
            <a:ext cx="6573078" cy="1717077"/>
          </a:xfrm>
          <a:prstGeom prst="roundRect">
            <a:avLst/>
          </a:prstGeom>
          <a:gradFill flip="none" rotWithShape="1">
            <a:gsLst>
              <a:gs pos="0">
                <a:srgbClr val="D5A4E6">
                  <a:tint val="66000"/>
                  <a:satMod val="160000"/>
                </a:srgbClr>
              </a:gs>
              <a:gs pos="50000">
                <a:srgbClr val="D5A4E6">
                  <a:tint val="44500"/>
                  <a:satMod val="160000"/>
                </a:srgbClr>
              </a:gs>
              <a:gs pos="100000">
                <a:srgbClr val="D5A4E6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ED190ED6-72F5-4375-9DAD-3FB8559E355F}"/>
              </a:ext>
            </a:extLst>
          </p:cNvPr>
          <p:cNvSpPr/>
          <p:nvPr/>
        </p:nvSpPr>
        <p:spPr>
          <a:xfrm>
            <a:off x="728869" y="4996070"/>
            <a:ext cx="3193774" cy="1247411"/>
          </a:xfrm>
          <a:prstGeom prst="roundRect">
            <a:avLst/>
          </a:prstGeom>
          <a:gradFill flip="none" rotWithShape="1">
            <a:gsLst>
              <a:gs pos="0">
                <a:srgbClr val="D5A4E6">
                  <a:tint val="66000"/>
                  <a:satMod val="160000"/>
                </a:srgbClr>
              </a:gs>
              <a:gs pos="50000">
                <a:srgbClr val="D5A4E6">
                  <a:tint val="44500"/>
                  <a:satMod val="160000"/>
                </a:srgbClr>
              </a:gs>
              <a:gs pos="100000">
                <a:srgbClr val="D5A4E6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08D9CF5F-C18D-484C-B950-7F34A4B4B644}"/>
              </a:ext>
            </a:extLst>
          </p:cNvPr>
          <p:cNvSpPr/>
          <p:nvPr/>
        </p:nvSpPr>
        <p:spPr>
          <a:xfrm>
            <a:off x="728869" y="3300466"/>
            <a:ext cx="3193774" cy="1247411"/>
          </a:xfrm>
          <a:prstGeom prst="roundRect">
            <a:avLst/>
          </a:prstGeom>
          <a:gradFill flip="none" rotWithShape="1">
            <a:gsLst>
              <a:gs pos="0">
                <a:srgbClr val="C3D1EB">
                  <a:shade val="30000"/>
                  <a:satMod val="115000"/>
                </a:srgbClr>
              </a:gs>
              <a:gs pos="50000">
                <a:srgbClr val="C3D1EB">
                  <a:shade val="67500"/>
                  <a:satMod val="115000"/>
                </a:srgbClr>
              </a:gs>
              <a:gs pos="100000">
                <a:srgbClr val="C3D1EB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2CDD7381-E6FB-4E9D-98C7-76E750C625BA}"/>
              </a:ext>
            </a:extLst>
          </p:cNvPr>
          <p:cNvSpPr/>
          <p:nvPr/>
        </p:nvSpPr>
        <p:spPr>
          <a:xfrm>
            <a:off x="728870" y="1629164"/>
            <a:ext cx="3193774" cy="1247411"/>
          </a:xfrm>
          <a:prstGeom prst="roundRect">
            <a:avLst/>
          </a:prstGeom>
          <a:gradFill flip="none" rotWithShape="1">
            <a:gsLst>
              <a:gs pos="29000">
                <a:srgbClr val="C2BD80">
                  <a:tint val="66000"/>
                  <a:satMod val="160000"/>
                </a:srgbClr>
              </a:gs>
              <a:gs pos="50000">
                <a:srgbClr val="C2BD80">
                  <a:tint val="44500"/>
                  <a:satMod val="160000"/>
                </a:srgbClr>
              </a:gs>
              <a:gs pos="100000">
                <a:srgbClr val="C2BD8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E0FCDED-6BC3-4C6D-9AA5-2B385F00DC9F}"/>
              </a:ext>
            </a:extLst>
          </p:cNvPr>
          <p:cNvSpPr txBox="1"/>
          <p:nvPr/>
        </p:nvSpPr>
        <p:spPr>
          <a:xfrm>
            <a:off x="318052" y="275668"/>
            <a:ext cx="11420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профилактики деструктивного поведения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D5AD596-C9BA-47D5-9F35-321B086ECD53}"/>
              </a:ext>
            </a:extLst>
          </p:cNvPr>
          <p:cNvSpPr txBox="1"/>
          <p:nvPr/>
        </p:nvSpPr>
        <p:spPr>
          <a:xfrm>
            <a:off x="728868" y="1861930"/>
            <a:ext cx="319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64DA35D-0F2D-4F29-8841-6CE9DEE40503}"/>
              </a:ext>
            </a:extLst>
          </p:cNvPr>
          <p:cNvSpPr txBox="1"/>
          <p:nvPr/>
        </p:nvSpPr>
        <p:spPr>
          <a:xfrm>
            <a:off x="728867" y="3535598"/>
            <a:ext cx="319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96FC39E-8057-41AD-8871-64E89DE85F2F}"/>
              </a:ext>
            </a:extLst>
          </p:cNvPr>
          <p:cNvSpPr txBox="1"/>
          <p:nvPr/>
        </p:nvSpPr>
        <p:spPr>
          <a:xfrm>
            <a:off x="848139" y="5340697"/>
            <a:ext cx="319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Третичный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3EA05B5-C366-4805-B100-B439662E8EA7}"/>
              </a:ext>
            </a:extLst>
          </p:cNvPr>
          <p:cNvSpPr txBox="1"/>
          <p:nvPr/>
        </p:nvSpPr>
        <p:spPr>
          <a:xfrm>
            <a:off x="4890052" y="1554214"/>
            <a:ext cx="6573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со всеми обучающимися школы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ED0644D-50FF-420D-9B82-9D31AFC2B5DE}"/>
              </a:ext>
            </a:extLst>
          </p:cNvPr>
          <p:cNvSpPr txBox="1"/>
          <p:nvPr/>
        </p:nvSpPr>
        <p:spPr>
          <a:xfrm>
            <a:off x="4863549" y="3099540"/>
            <a:ext cx="65730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отдельными категориями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риска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63A0523-CC1C-4239-82AF-F2A36093D100}"/>
              </a:ext>
            </a:extLst>
          </p:cNvPr>
          <p:cNvSpPr txBox="1"/>
          <p:nvPr/>
        </p:nvSpPr>
        <p:spPr>
          <a:xfrm>
            <a:off x="4770782" y="4836892"/>
            <a:ext cx="6599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с обучающимися, имеющими стойкое деструктивное поведение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3C2AA997-A414-43AD-B73D-0A5F4E7D1531}"/>
              </a:ext>
            </a:extLst>
          </p:cNvPr>
          <p:cNvCxnSpPr/>
          <p:nvPr/>
        </p:nvCxnSpPr>
        <p:spPr>
          <a:xfrm>
            <a:off x="3994117" y="2263515"/>
            <a:ext cx="821635" cy="0"/>
          </a:xfrm>
          <a:prstGeom prst="line">
            <a:avLst/>
          </a:prstGeom>
          <a:ln w="95250">
            <a:tailEnd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5F301C32-280A-4C1F-A6B2-D32AF9C56E27}"/>
              </a:ext>
            </a:extLst>
          </p:cNvPr>
          <p:cNvCxnSpPr/>
          <p:nvPr/>
        </p:nvCxnSpPr>
        <p:spPr>
          <a:xfrm>
            <a:off x="4009107" y="3839981"/>
            <a:ext cx="821635" cy="0"/>
          </a:xfrm>
          <a:prstGeom prst="line">
            <a:avLst/>
          </a:prstGeom>
          <a:ln w="95250">
            <a:tailEnd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EF9F0195-3AE9-4C04-AB2B-2CD66F615761}"/>
              </a:ext>
            </a:extLst>
          </p:cNvPr>
          <p:cNvCxnSpPr/>
          <p:nvPr/>
        </p:nvCxnSpPr>
        <p:spPr>
          <a:xfrm>
            <a:off x="3994117" y="5716249"/>
            <a:ext cx="821635" cy="0"/>
          </a:xfrm>
          <a:prstGeom prst="line">
            <a:avLst/>
          </a:prstGeom>
          <a:ln w="95250">
            <a:tailEnd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9366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998CE90-EF07-4687-ADBB-B8EFA2417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alphaModFix amt="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20"/>
            <a:ext cx="12192000" cy="6858000"/>
          </a:xfrm>
          <a:prstGeom prst="rect">
            <a:avLst/>
          </a:prstGeom>
          <a:solidFill>
            <a:srgbClr val="E3DFAF"/>
          </a:solidFill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B0F34-0AFD-40A4-834A-68A7D0AE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931" y="-41620"/>
            <a:ext cx="11752289" cy="7057016"/>
          </a:xfrm>
        </p:spPr>
        <p:txBody>
          <a:bodyPr>
            <a:noAutofit/>
          </a:bodyPr>
          <a:lstStyle/>
          <a:p>
            <a:pPr algn="l">
              <a:lnSpc>
                <a:spcPts val="2700"/>
              </a:lnSpc>
              <a:spcAft>
                <a:spcPts val="800"/>
              </a:spcAft>
            </a:pP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первичной профилактики:</a:t>
            </a:r>
            <a:b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отслеживание посещаемости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отслеживание динамики успеваемости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поведением подростков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классного коллектива,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СПТ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Педагогический лекторий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школьников и их родителей к участию в воспитательных и профилактических  мероприятиях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профилактическая работа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индивидуальной профилактической работы  (ведет классный руководитель)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подписной лист о проведении беседы (Ф.И. обучающегося, краткое содержание беседы, подпись обучающегося)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экран активности обучающихся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службы школьной медиации «Диалог»; участие ученического самоуправления в работе службы «Диалог»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администрации о выявленных проблемах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435304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273</Words>
  <Application>Microsoft Office PowerPoint</Application>
  <PresentationFormat>Произвольный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Система деятельности специалистов образовательной организации  по профилактике деструктивного поведения несовершеннолетних          Венцкене Т.Л., заместитель директора               по воспитательной работе МОУ Хазанская СОШ</vt:lpstr>
      <vt:lpstr>Профилактика (предупреждение) – это совокупность  мер социально-психологического, медицинского и педагогического характера, направленных на предупреждение или устранение факторов , которые могут стать причиной негативного (отклоняющегося) поведения, действий и поступков человека.       Терминологический словарь справочник по    психолого-педагогическим дисциплинам</vt:lpstr>
      <vt:lpstr>Деструктивное поведение – это разрушительное поведение, отклоняющееся от  медицинских или психологических норм, приводящее к нарушению качества жизни человека, когнитивным искажениям, эмоциональным нарушениям;  вызывает социальную дезадаптацию личности, вплоть до её полной изоляции.                              Ю. Клейберг,«Психология девиантного               поведения», учебник для вузов, 2016      </vt:lpstr>
      <vt:lpstr>Слайд 4</vt:lpstr>
      <vt:lpstr>Цель профилактической работы: предупреждение потенциально возможных ситуаций, связанных с разрушительным поведением, а также создание благоприятного психологического  климата в школе, повышение грамотности педагогов, родителей и учащихся в области профилактики.       </vt:lpstr>
      <vt:lpstr>Слайд 6</vt:lpstr>
      <vt:lpstr>Основные нормативно-правовые документы по профилактике  - Конституция РФ; - Федеральный закон «Об образовании»; - Конвенция о правах ребенка; - Федеральный закон от 23 июня 2016 г. № 182-ФЗ «Об основах системы профилактики правонарушений в Российской Федерации»; - Федеральный закон от 24 июня 1999 г. № 120 «Об основах системы профилактики безнадзорности и правонарушений несовершеннолетних»; - Федеральный закон от 29.12.2010 № 436-ФЗ «О защите детей от информации, причиняющей вред их здоровью и развитию»; - Концепция развития системы профилактики безнадзорности и правонарушений несовершеннолетних на период до 2025 года (распоряжение Правительства Российской Федерации от 22 марта 2017 г. № 520-р в ред. распоряжения Правительства РФ от 18.03.2021 № 656-р); - Стратегии национальной безопасности Российской Федерации, утвержденной Указом Президента Российской Федерации от 31 декабря 2015 г. № 683; - Стратегии развития воспитания в Российской Федерации на период до 2025 года, утвержденной распоряжением Правительства Российской Федерации от 29 мая 2015 г.    № 996-р.</vt:lpstr>
      <vt:lpstr>Слайд 8</vt:lpstr>
      <vt:lpstr>Уровень первичной профилактики:  - отслеживание посещаемости - отслеживание динамики успеваемости - наблюдение за поведением подростков - диагностика классного коллектива,  - анализ результатов СПТ - взаимодействие с родителями !!! Педагогический лекторий - привлечение школьников и их родителей к участию в воспитательных и профилактических  мероприятиях - индивидуальная профилактическая работа  !!! журнал индивидуальной профилактической работы  (ведет классный руководитель) !!! подписной лист о проведении беседы (Ф.И. обучающегося, краткое содержание беседы, подпись обучающегося) !!! экран активности обучающихся - работа службы школьной медиации «Диалог»; участие ученического самоуправления в работе службы «Диалог» - информирование администрации о выявленных проблемах  </vt:lpstr>
      <vt:lpstr>Уровень вторичной профилактики:  - углубленная диагностика отдельных категорий обучающихся - деятельность психолого-педагогического консилиума (ППк) - совет профилактики                в случае принятия решения о необходимости внутришкольного                                              учета (ВШУ) несовершеннолетнего составляется план      индивидуальной профилактической работы (ИПР).  -  обследование бытовых  условий жизни - совместные рейды с представителями КДН, либо с инспектором ОПДН - формирование банка данных обучающихся, состоящих на всех видах учета, проблемных и неблагополучных  семей - иная работа СПС (социальный педагог  и психолог отслеживают и корректируют  взаимодействие с учителями, советник директора по воспитанию вместе с классным руководителем проводят воспитательно-профилактическую работу, развивающе-коррекционная работа проводится психологом) - деятельность штаба воспитательной работы</vt:lpstr>
      <vt:lpstr>Уровень третичной профилактики:  - постановка на учет в КДНиЗП, ОПДН; - работа в рамках плана совместных профилактических мероприятий с МОУ по усилению правового воспитания и предупреждения правонарушений среди обучающихся; - проведение индивидуальной профилактической работы в соответствии с планом ( в т.ч. в отношении родителей (законных представителей) несовершеннолетних, если они не исполняют свои обязанности по их воспитанию, обучению и (или) содержанию и (или) отрицательно влияют на их поведение, либо жестоко обращаются с ними)   1) коррекционно-развивающая работа педагога-психолога в рамках ИПР;   2) воспитательно-просветительская работа социального педагога;   3) контроль классного руководителя;   4) советник директора по воспитанию организует внеурочную и                 внеучебную деятельность.     </vt:lpstr>
      <vt:lpstr>ПРИМЕРНЫЙ ПЕРЕЧЕНЬ НОРМАТИВНО-ПРАВОВОЙ И РАБОЧЕЙ ДОКУМЕНТАЦИИ СПЕЦИАЛИСТОВ СОЦИАЛЬНО-ПСИХОЛОГИЧЕСКОЙ СЛУЖБЫ   I.  Совет профилактики 1.  Приказ о создании Совета профилактики ОУ. 2.  Положение о Совете профилактике ОУ. 3.  Порядок постановки на внутришкольный учет. 4.  План работы Совета профилактики на учебный год. 5.  Журнал заседаний Совета профилактики. 6.  Представления на обучающихся группы риска. 7.  Ходатайства о снятии с внутришкольного учета. 8.  Приглашение родителей на Совет профилактики.   </vt:lpstr>
      <vt:lpstr>II.     ДЕЯТЕЛЬНОСТЬ СОЦИАЛЬНО-ПСИХОЛОГИЧЕСКОЙ СЛУЖБЫ  В ОО  1.   Приказ о создании социально-психологической службы. 2.   Положение о СПС в ОО. 3.   План работы СПС на учебный год. 4.   Отчет о работе службы СПС за учебный год. 5.   Приказ о создании психолого-педагогического консилиума ОО. 6.   Положение о психолого-педагогическом консилиуме ОО (далее ППк). 7.    График проведения плановых заседаний ППк на учебный год. 8.   Журнал учета заседаний ППк и обучающихся, прошедших ППк. 9.    Журнал регистрации коллегиальных заключений психолого-педагогического консилиума. 10. Протоколы заседания ППк. 11. Представление психолого-педагогического консилиума на обучающегося для предоставления на ПМПК. 12. Индивидуальная  карта  сопровождения  обучающегося. </vt:lpstr>
      <vt:lpstr>III. СЛУЖБА ШКОЛЬНОЙ МЕДИАЦИИ  1.    Приказ о создании школьной службы примирения (ШСП), о назначении руководителя ШСП. 2.    Положение о школьной службе примирения (ШСП). 3.    Журнал регистрации восстановительных процедур между участниками конфликтных ситуаций. 4.    Примирительный договор (соглашение). 5.    Отчет о деятельности ШСП за учебный год. </vt:lpstr>
      <vt:lpstr> IV.СИСТЕМА ПРОФИЛАКТИЧЕСКОЙ РАБОТЫ  В ОО  1. Социальный паспорт ОО на учебный год. 2. Банк данных детей, состоящих на различных видах профилактического учета. 3. План по профилактике безнадзорности, правонарушений обучающихся, предотвращению фактов жестокого обращения с детьми и формированию основ ЗОЖ. 4. План мероприятий  по профилактике суицидального поведения детей и подростков. 5. Пакет    психологических    методик    по    выявлению    подростков,    имеющих    склонность    к суицидальному риску. 6. Планы совместной работы социального педагога школы с учреждениями системы профилактики (КДН, инспекторами ПДН, участковым инспектором и др.) 7. Журнал записи о проведенных рейдах. 8. Акт  обследования  социально-бытовых  условий  жизни  семьи  несовершеннолетнего  «группы риска». 9. План    индивидуального    психолого-педагогического    сопровождения    обучающегося    с выявленным риском вовлечения  в  аддиктивное (зависимое)  поведение. 10. Межведомственные программы профилактической  работы на детей,  состоящих  на  учете  КДН, ПДН, СОП. 11. Информационное сообщение о нарушении прав и законных интересов ребенка/детей в органы опеки и попечительства департамента образования Администрации города Омска 12. Порядок  межведомственного  взаимодействия  по  раннему  выявлению  детей,  нуждающихся  в государственной защите, с целью профилактики социального сиротства, предупреждения отказов от детей и устранения причин нарушения их прав и законных интересов. 13. Материалы  о  летней  занятости  учащихся,  нуждающихся  в  социальной  помощи  (дети  из малообеспеченных  семей  и  неблагополучных  семей,  дети  инвалиды,  дети  опекаемые),  учащиеся «группы риска».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работы специалистов образовательной организации по профилактике деструктивного поведения несовершеннолетних          Венцкене Т.Л.,               заместитель директора          по воспитательной работе</dc:title>
  <dc:creator>User</dc:creator>
  <cp:lastModifiedBy>KOt</cp:lastModifiedBy>
  <cp:revision>33</cp:revision>
  <dcterms:created xsi:type="dcterms:W3CDTF">2025-03-26T10:26:16Z</dcterms:created>
  <dcterms:modified xsi:type="dcterms:W3CDTF">2025-03-26T14:47:41Z</dcterms:modified>
</cp:coreProperties>
</file>